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9"/>
  </p:notesMasterIdLst>
  <p:sldIdLst>
    <p:sldId id="262" r:id="rId2"/>
    <p:sldId id="256" r:id="rId3"/>
    <p:sldId id="257" r:id="rId4"/>
    <p:sldId id="258" r:id="rId5"/>
    <p:sldId id="259" r:id="rId6"/>
    <p:sldId id="260"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94660"/>
  </p:normalViewPr>
  <p:slideViewPr>
    <p:cSldViewPr snapToGrid="0">
      <p:cViewPr>
        <p:scale>
          <a:sx n="70" d="100"/>
          <a:sy n="70" d="100"/>
        </p:scale>
        <p:origin x="57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C8DD93-B33D-40CB-AD05-AB096984500A}" type="datetimeFigureOut">
              <a:rPr lang="en-US" smtClean="0"/>
              <a:t>3/22/2019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0B6867-22D7-42F2-ADBE-0E21C3424358}" type="slidenum">
              <a:rPr lang="en-US" smtClean="0"/>
              <a:t>‹#›</a:t>
            </a:fld>
            <a:endParaRPr lang="en-US" dirty="0"/>
          </a:p>
        </p:txBody>
      </p:sp>
    </p:spTree>
    <p:extLst>
      <p:ext uri="{BB962C8B-B14F-4D97-AF65-F5344CB8AC3E}">
        <p14:creationId xmlns:p14="http://schemas.microsoft.com/office/powerpoint/2010/main" val="3667442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Welcome</a:t>
            </a:r>
          </a:p>
        </p:txBody>
      </p:sp>
      <p:sp>
        <p:nvSpPr>
          <p:cNvPr id="4" name="Slide Number Placeholder 3"/>
          <p:cNvSpPr>
            <a:spLocks noGrp="1"/>
          </p:cNvSpPr>
          <p:nvPr>
            <p:ph type="sldNum" sz="quarter" idx="5"/>
          </p:nvPr>
        </p:nvSpPr>
        <p:spPr/>
        <p:txBody>
          <a:bodyPr/>
          <a:lstStyle/>
          <a:p>
            <a:fld id="{EA0B6867-22D7-42F2-ADBE-0E21C3424358}" type="slidenum">
              <a:rPr lang="en-US" smtClean="0"/>
              <a:t>2</a:t>
            </a:fld>
            <a:endParaRPr lang="en-US" dirty="0"/>
          </a:p>
        </p:txBody>
      </p:sp>
    </p:spTree>
    <p:extLst>
      <p:ext uri="{BB962C8B-B14F-4D97-AF65-F5344CB8AC3E}">
        <p14:creationId xmlns:p14="http://schemas.microsoft.com/office/powerpoint/2010/main" val="119699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Ethical issue is something that can’t be taken for granted in health care. Healthcare professions are entrusted with provision of daily care, long term care and helping those in need of regular care and serious health care. </a:t>
            </a:r>
            <a:r>
              <a:rPr lang="en-US" baseline="0" dirty="0">
                <a:latin typeface="Times New Roman" panose="02020603050405020304" pitchFamily="18" charset="0"/>
                <a:cs typeface="Times New Roman" panose="02020603050405020304" pitchFamily="18" charset="0"/>
              </a:rPr>
              <a:t>This presentation will help guide a potential researcher into answers and opinions, without swaying their views.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A0B6867-22D7-42F2-ADBE-0E21C3424358}" type="slidenum">
              <a:rPr lang="en-US" smtClean="0"/>
              <a:t>3</a:t>
            </a:fld>
            <a:endParaRPr lang="en-US" dirty="0"/>
          </a:p>
        </p:txBody>
      </p:sp>
    </p:spTree>
    <p:extLst>
      <p:ext uri="{BB962C8B-B14F-4D97-AF65-F5344CB8AC3E}">
        <p14:creationId xmlns:p14="http://schemas.microsoft.com/office/powerpoint/2010/main" val="3938285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principles of research ethics. According to the slide, the researcher should ensure that the research doesn’t harm the person and should be done to help the others. Using person’s DNA  without his or her consent is beneficence but it’s not non-maleficence as it might cause harm to the person involved in the research. </a:t>
            </a:r>
          </a:p>
        </p:txBody>
      </p:sp>
      <p:sp>
        <p:nvSpPr>
          <p:cNvPr id="4" name="Slide Number Placeholder 3"/>
          <p:cNvSpPr>
            <a:spLocks noGrp="1"/>
          </p:cNvSpPr>
          <p:nvPr>
            <p:ph type="sldNum" sz="quarter" idx="5"/>
          </p:nvPr>
        </p:nvSpPr>
        <p:spPr/>
        <p:txBody>
          <a:bodyPr/>
          <a:lstStyle/>
          <a:p>
            <a:fld id="{EA0B6867-22D7-42F2-ADBE-0E21C3424358}" type="slidenum">
              <a:rPr lang="en-US" smtClean="0"/>
              <a:t>4</a:t>
            </a:fld>
            <a:endParaRPr lang="en-US" dirty="0"/>
          </a:p>
        </p:txBody>
      </p:sp>
    </p:spTree>
    <p:extLst>
      <p:ext uri="{BB962C8B-B14F-4D97-AF65-F5344CB8AC3E}">
        <p14:creationId xmlns:p14="http://schemas.microsoft.com/office/powerpoint/2010/main" val="4104105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DNA information of human traits is inherited from parents and family members, thus there is need to be highly confidential. Today’s technology allows for computer firewalls, and encryption. They protect both the researcher and the subjects. </a:t>
            </a:r>
          </a:p>
        </p:txBody>
      </p:sp>
      <p:sp>
        <p:nvSpPr>
          <p:cNvPr id="4" name="Slide Number Placeholder 3"/>
          <p:cNvSpPr>
            <a:spLocks noGrp="1"/>
          </p:cNvSpPr>
          <p:nvPr>
            <p:ph type="sldNum" sz="quarter" idx="5"/>
          </p:nvPr>
        </p:nvSpPr>
        <p:spPr/>
        <p:txBody>
          <a:bodyPr/>
          <a:lstStyle/>
          <a:p>
            <a:fld id="{EA0B6867-22D7-42F2-ADBE-0E21C3424358}" type="slidenum">
              <a:rPr lang="en-US" smtClean="0"/>
              <a:t>5</a:t>
            </a:fld>
            <a:endParaRPr lang="en-US" dirty="0"/>
          </a:p>
        </p:txBody>
      </p:sp>
    </p:spTree>
    <p:extLst>
      <p:ext uri="{BB962C8B-B14F-4D97-AF65-F5344CB8AC3E}">
        <p14:creationId xmlns:p14="http://schemas.microsoft.com/office/powerpoint/2010/main" val="1992720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slide shows the values of unethical Healthcare research. Moreover, the research must go through the above procedure to be certified; Belmont report- IRB – Approval. </a:t>
            </a:r>
          </a:p>
        </p:txBody>
      </p:sp>
      <p:sp>
        <p:nvSpPr>
          <p:cNvPr id="4" name="Slide Number Placeholder 3"/>
          <p:cNvSpPr>
            <a:spLocks noGrp="1"/>
          </p:cNvSpPr>
          <p:nvPr>
            <p:ph type="sldNum" sz="quarter" idx="5"/>
          </p:nvPr>
        </p:nvSpPr>
        <p:spPr/>
        <p:txBody>
          <a:bodyPr/>
          <a:lstStyle/>
          <a:p>
            <a:fld id="{EA0B6867-22D7-42F2-ADBE-0E21C3424358}" type="slidenum">
              <a:rPr lang="en-US" smtClean="0"/>
              <a:t>6</a:t>
            </a:fld>
            <a:endParaRPr lang="en-US" dirty="0"/>
          </a:p>
        </p:txBody>
      </p:sp>
    </p:spTree>
    <p:extLst>
      <p:ext uri="{BB962C8B-B14F-4D97-AF65-F5344CB8AC3E}">
        <p14:creationId xmlns:p14="http://schemas.microsoft.com/office/powerpoint/2010/main" val="52919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C3DEECC-D8DD-469D-A1C3-EA49036080A5}" type="datetimeFigureOut">
              <a:rPr lang="en-US" smtClean="0"/>
              <a:t>3/22/2019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1524175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3DEECC-D8DD-469D-A1C3-EA49036080A5}" type="datetimeFigureOut">
              <a:rPr lang="en-US" smtClean="0"/>
              <a:t>3/22/2019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304311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C3DEECC-D8DD-469D-A1C3-EA49036080A5}" type="datetimeFigureOut">
              <a:rPr lang="en-US" smtClean="0"/>
              <a:t>3/22/2019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4003422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C3DEECC-D8DD-469D-A1C3-EA49036080A5}" type="datetimeFigureOut">
              <a:rPr lang="en-US" smtClean="0"/>
              <a:t>3/22/2019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4273393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3DEECC-D8DD-469D-A1C3-EA49036080A5}" type="datetimeFigureOut">
              <a:rPr lang="en-US" smtClean="0"/>
              <a:t>3/22/2019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3114925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C3DEECC-D8DD-469D-A1C3-EA49036080A5}" type="datetimeFigureOut">
              <a:rPr lang="en-US" smtClean="0"/>
              <a:t>3/22/2019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27405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3DEECC-D8DD-469D-A1C3-EA49036080A5}" type="datetimeFigureOut">
              <a:rPr lang="en-US" smtClean="0"/>
              <a:t>3/22/2019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3052279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3DEECC-D8DD-469D-A1C3-EA49036080A5}" type="datetimeFigureOut">
              <a:rPr lang="en-US" smtClean="0"/>
              <a:t>3/22/2019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918727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C3DEECC-D8DD-469D-A1C3-EA49036080A5}" type="datetimeFigureOut">
              <a:rPr lang="en-US" smtClean="0"/>
              <a:t>3/22/2019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2342865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C3DEECC-D8DD-469D-A1C3-EA49036080A5}" type="datetimeFigureOut">
              <a:rPr lang="en-US" smtClean="0"/>
              <a:t>3/22/2019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2746214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C3DEECC-D8DD-469D-A1C3-EA49036080A5}" type="datetimeFigureOut">
              <a:rPr lang="en-US" smtClean="0"/>
              <a:t>3/22/2019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57223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C3DEECC-D8DD-469D-A1C3-EA49036080A5}" type="datetimeFigureOut">
              <a:rPr lang="en-US" smtClean="0"/>
              <a:t>3/22/2019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3752048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C3DEECC-D8DD-469D-A1C3-EA49036080A5}" type="datetimeFigureOut">
              <a:rPr lang="en-US" smtClean="0"/>
              <a:t>3/22/2019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61653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C3DEECC-D8DD-469D-A1C3-EA49036080A5}" type="datetimeFigureOut">
              <a:rPr lang="en-US" smtClean="0"/>
              <a:t>3/22/2019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2719503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3DEECC-D8DD-469D-A1C3-EA49036080A5}" type="datetimeFigureOut">
              <a:rPr lang="en-US" smtClean="0"/>
              <a:t>3/22/2019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3609631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3DEECC-D8DD-469D-A1C3-EA49036080A5}" type="datetimeFigureOut">
              <a:rPr lang="en-US" smtClean="0"/>
              <a:t>3/22/2019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61C653-EB41-49B7-9926-7DE1949340CA}" type="slidenum">
              <a:rPr lang="en-US" smtClean="0"/>
              <a:t>‹#›</a:t>
            </a:fld>
            <a:endParaRPr lang="en-US" dirty="0"/>
          </a:p>
        </p:txBody>
      </p:sp>
    </p:spTree>
    <p:extLst>
      <p:ext uri="{BB962C8B-B14F-4D97-AF65-F5344CB8AC3E}">
        <p14:creationId xmlns:p14="http://schemas.microsoft.com/office/powerpoint/2010/main" val="582787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C3DEECC-D8DD-469D-A1C3-EA49036080A5}" type="datetimeFigureOut">
              <a:rPr lang="en-US" smtClean="0"/>
              <a:t>3/22/2019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9961C653-EB41-49B7-9926-7DE1949340CA}" type="slidenum">
              <a:rPr lang="en-US" smtClean="0"/>
              <a:t>‹#›</a:t>
            </a:fld>
            <a:endParaRPr lang="en-US" dirty="0"/>
          </a:p>
        </p:txBody>
      </p:sp>
    </p:spTree>
    <p:extLst>
      <p:ext uri="{BB962C8B-B14F-4D97-AF65-F5344CB8AC3E}">
        <p14:creationId xmlns:p14="http://schemas.microsoft.com/office/powerpoint/2010/main" val="393499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78465-5DA5-4330-95F2-FE84D100B1A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7EB6228-4157-4C2C-9A55-E748C595554F}"/>
              </a:ext>
            </a:extLst>
          </p:cNvPr>
          <p:cNvSpPr>
            <a:spLocks noGrp="1"/>
          </p:cNvSpPr>
          <p:nvPr>
            <p:ph idx="1"/>
          </p:nvPr>
        </p:nvSpPr>
        <p:spPr/>
        <p:txBody>
          <a:bodyPr/>
          <a:lstStyle/>
          <a:p>
            <a:pPr algn="ctr"/>
            <a:r>
              <a:rPr lang="en-US" dirty="0">
                <a:latin typeface="Times New Roman" panose="02020603050405020304" pitchFamily="18" charset="0"/>
                <a:cs typeface="Times New Roman" panose="02020603050405020304" pitchFamily="18" charset="0"/>
              </a:rPr>
              <a:t>Student </a:t>
            </a:r>
          </a:p>
          <a:p>
            <a:pPr algn="ctr"/>
            <a:r>
              <a:rPr lang="en-US" dirty="0">
                <a:latin typeface="Times New Roman" panose="02020603050405020304" pitchFamily="18" charset="0"/>
                <a:cs typeface="Times New Roman" panose="02020603050405020304" pitchFamily="18" charset="0"/>
              </a:rPr>
              <a:t>Institution</a:t>
            </a:r>
          </a:p>
          <a:p>
            <a:pPr algn="ctr"/>
            <a:r>
              <a:rPr lang="en-US" dirty="0">
                <a:latin typeface="Times New Roman" panose="02020603050405020304" pitchFamily="18" charset="0"/>
                <a:cs typeface="Times New Roman" panose="02020603050405020304" pitchFamily="18" charset="0"/>
              </a:rPr>
              <a:t>Course</a:t>
            </a:r>
          </a:p>
          <a:p>
            <a:pPr algn="ctr"/>
            <a:r>
              <a:rPr lang="en-US"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1267783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5840C-D537-457B-ABB8-0A1213A99013}"/>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Ethical Concern</a:t>
            </a:r>
          </a:p>
        </p:txBody>
      </p:sp>
      <p:sp>
        <p:nvSpPr>
          <p:cNvPr id="3" name="Subtitle 2">
            <a:extLst>
              <a:ext uri="{FF2B5EF4-FFF2-40B4-BE49-F238E27FC236}">
                <a16:creationId xmlns:a16="http://schemas.microsoft.com/office/drawing/2014/main" id="{09425404-E128-49D7-88F1-481CA0455FD6}"/>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082691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E3280-8DA6-4056-B32A-981E82B7BBC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Introduction: </a:t>
            </a:r>
          </a:p>
        </p:txBody>
      </p:sp>
      <p:sp>
        <p:nvSpPr>
          <p:cNvPr id="3" name="Content Placeholder 2">
            <a:extLst>
              <a:ext uri="{FF2B5EF4-FFF2-40B4-BE49-F238E27FC236}">
                <a16:creationId xmlns:a16="http://schemas.microsoft.com/office/drawing/2014/main" id="{068EC681-F423-43A3-9E94-E758602AD2F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ethical concern in this scenario occurred when the company used patient’s DNA for research without the patient’s consent, (Ulrich et al, 2010). </a:t>
            </a:r>
          </a:p>
          <a:p>
            <a:r>
              <a:rPr lang="en-US" dirty="0">
                <a:latin typeface="Times New Roman" panose="02020603050405020304" pitchFamily="18" charset="0"/>
                <a:cs typeface="Times New Roman" panose="02020603050405020304" pitchFamily="18" charset="0"/>
              </a:rPr>
              <a:t>Our Main Question: Is using patient’s DNA unethical or is a step forward in  research world?</a:t>
            </a:r>
          </a:p>
        </p:txBody>
      </p:sp>
    </p:spTree>
    <p:extLst>
      <p:ext uri="{BB962C8B-B14F-4D97-AF65-F5344CB8AC3E}">
        <p14:creationId xmlns:p14="http://schemas.microsoft.com/office/powerpoint/2010/main" val="129871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75A30-8B4F-4672-A626-2E46134A4A3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Principles of Ethics.</a:t>
            </a:r>
          </a:p>
        </p:txBody>
      </p:sp>
      <p:sp>
        <p:nvSpPr>
          <p:cNvPr id="3" name="Content Placeholder 2">
            <a:extLst>
              <a:ext uri="{FF2B5EF4-FFF2-40B4-BE49-F238E27FC236}">
                <a16:creationId xmlns:a16="http://schemas.microsoft.com/office/drawing/2014/main" id="{6DC9C2DC-FE0C-4775-BB80-0D5424C5B219}"/>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There are different principles of ethics that any researcher must adhere to, which include;</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Consent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Deception</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Right to withdraw</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competence</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Anonymity</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Confidentiality</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Non-maleficence</a:t>
            </a:r>
          </a:p>
        </p:txBody>
      </p:sp>
    </p:spTree>
    <p:extLst>
      <p:ext uri="{BB962C8B-B14F-4D97-AF65-F5344CB8AC3E}">
        <p14:creationId xmlns:p14="http://schemas.microsoft.com/office/powerpoint/2010/main" val="4194798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7D37B-BA66-4A4A-8465-3D2F2B2A730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Keeping the Patient’s information anonymous</a:t>
            </a:r>
          </a:p>
        </p:txBody>
      </p:sp>
      <p:sp>
        <p:nvSpPr>
          <p:cNvPr id="3" name="Content Placeholder 2">
            <a:extLst>
              <a:ext uri="{FF2B5EF4-FFF2-40B4-BE49-F238E27FC236}">
                <a16:creationId xmlns:a16="http://schemas.microsoft.com/office/drawing/2014/main" id="{4103B4FE-AED5-4120-8624-9239EAF8A28D}"/>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It is possible to use DNA for research and Keep the Patient’s information Anonymous, (Austin, 2007). </a:t>
            </a:r>
          </a:p>
          <a:p>
            <a:r>
              <a:rPr lang="en-US" dirty="0">
                <a:latin typeface="Times New Roman" panose="02020603050405020304" pitchFamily="18" charset="0"/>
                <a:cs typeface="Times New Roman" panose="02020603050405020304" pitchFamily="18" charset="0"/>
              </a:rPr>
              <a:t>The following can be used to keep the patient’s information anonymous;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Encryptions and Firewall </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Audit trails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HIPAA privacy and security rules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Using access controls.</a:t>
            </a:r>
          </a:p>
        </p:txBody>
      </p:sp>
    </p:spTree>
    <p:extLst>
      <p:ext uri="{BB962C8B-B14F-4D97-AF65-F5344CB8AC3E}">
        <p14:creationId xmlns:p14="http://schemas.microsoft.com/office/powerpoint/2010/main" val="2246700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5F99E-063D-4087-B0B1-E711596DA578}"/>
              </a:ext>
            </a:extLst>
          </p:cNvPr>
          <p:cNvSpPr>
            <a:spLocks noGrp="1"/>
          </p:cNvSpPr>
          <p:nvPr>
            <p:ph type="title"/>
          </p:nvPr>
        </p:nvSpPr>
        <p:spPr/>
        <p:txBody>
          <a:bodyPr/>
          <a:lstStyle/>
          <a:p>
            <a:r>
              <a:rPr lang="en-US" dirty="0"/>
              <a:t>Values of Unethical Healthcare Research</a:t>
            </a:r>
          </a:p>
        </p:txBody>
      </p:sp>
      <p:sp>
        <p:nvSpPr>
          <p:cNvPr id="3" name="Content Placeholder 2">
            <a:extLst>
              <a:ext uri="{FF2B5EF4-FFF2-40B4-BE49-F238E27FC236}">
                <a16:creationId xmlns:a16="http://schemas.microsoft.com/office/drawing/2014/main" id="{0D6154B0-14D1-4AD0-9896-5EC4377CD89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human experimentation has led to current modern medicine, though unethical and inhumane, (Varcoe et al, 2004). </a:t>
            </a:r>
          </a:p>
          <a:p>
            <a:r>
              <a:rPr lang="en-US" dirty="0">
                <a:latin typeface="Times New Roman" panose="02020603050405020304" pitchFamily="18" charset="0"/>
                <a:cs typeface="Times New Roman" panose="02020603050405020304" pitchFamily="18" charset="0"/>
              </a:rPr>
              <a:t>The modern medicine comprises of organ transplantation, preventive care, germ theory among others.</a:t>
            </a:r>
          </a:p>
          <a:p>
            <a:r>
              <a:rPr lang="en-US" dirty="0">
                <a:latin typeface="Times New Roman" panose="02020603050405020304" pitchFamily="18" charset="0"/>
                <a:cs typeface="Times New Roman" panose="02020603050405020304" pitchFamily="18" charset="0"/>
              </a:rPr>
              <a:t>The research must follow the following procedure.</a:t>
            </a:r>
          </a:p>
          <a:p>
            <a:endParaRPr lang="en-US"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E81D33A-F612-4D05-AC03-9CF0413A3B94}"/>
              </a:ext>
            </a:extLst>
          </p:cNvPr>
          <p:cNvPicPr>
            <a:picLocks noChangeAspect="1"/>
          </p:cNvPicPr>
          <p:nvPr/>
        </p:nvPicPr>
        <p:blipFill>
          <a:blip r:embed="rId3"/>
          <a:stretch>
            <a:fillRect/>
          </a:stretch>
        </p:blipFill>
        <p:spPr>
          <a:xfrm>
            <a:off x="1140150" y="4167991"/>
            <a:ext cx="1548460" cy="2324883"/>
          </a:xfrm>
          <a:prstGeom prst="rect">
            <a:avLst/>
          </a:prstGeom>
        </p:spPr>
      </p:pic>
      <p:pic>
        <p:nvPicPr>
          <p:cNvPr id="5" name="Picture 4">
            <a:extLst>
              <a:ext uri="{FF2B5EF4-FFF2-40B4-BE49-F238E27FC236}">
                <a16:creationId xmlns:a16="http://schemas.microsoft.com/office/drawing/2014/main" id="{41F3A22A-85F8-4C86-9947-794AEC9FB7E9}"/>
              </a:ext>
            </a:extLst>
          </p:cNvPr>
          <p:cNvPicPr>
            <a:picLocks noChangeAspect="1"/>
          </p:cNvPicPr>
          <p:nvPr/>
        </p:nvPicPr>
        <p:blipFill>
          <a:blip r:embed="rId4"/>
          <a:stretch>
            <a:fillRect/>
          </a:stretch>
        </p:blipFill>
        <p:spPr>
          <a:xfrm>
            <a:off x="3338657" y="4725291"/>
            <a:ext cx="1548461" cy="1174694"/>
          </a:xfrm>
          <a:prstGeom prst="rect">
            <a:avLst/>
          </a:prstGeom>
        </p:spPr>
      </p:pic>
      <p:pic>
        <p:nvPicPr>
          <p:cNvPr id="6" name="Picture 5">
            <a:extLst>
              <a:ext uri="{FF2B5EF4-FFF2-40B4-BE49-F238E27FC236}">
                <a16:creationId xmlns:a16="http://schemas.microsoft.com/office/drawing/2014/main" id="{3B77EC69-302F-4D03-8E78-F659550E7309}"/>
              </a:ext>
            </a:extLst>
          </p:cNvPr>
          <p:cNvPicPr>
            <a:picLocks noChangeAspect="1"/>
          </p:cNvPicPr>
          <p:nvPr/>
        </p:nvPicPr>
        <p:blipFill>
          <a:blip r:embed="rId5"/>
          <a:stretch>
            <a:fillRect/>
          </a:stretch>
        </p:blipFill>
        <p:spPr>
          <a:xfrm>
            <a:off x="4851140" y="4592752"/>
            <a:ext cx="2152075" cy="1475360"/>
          </a:xfrm>
          <a:prstGeom prst="rect">
            <a:avLst/>
          </a:prstGeom>
        </p:spPr>
      </p:pic>
      <p:pic>
        <p:nvPicPr>
          <p:cNvPr id="7" name="Picture 6">
            <a:extLst>
              <a:ext uri="{FF2B5EF4-FFF2-40B4-BE49-F238E27FC236}">
                <a16:creationId xmlns:a16="http://schemas.microsoft.com/office/drawing/2014/main" id="{2413FA0E-2668-4CAC-9012-B1EEF0278890}"/>
              </a:ext>
            </a:extLst>
          </p:cNvPr>
          <p:cNvPicPr>
            <a:picLocks noChangeAspect="1"/>
          </p:cNvPicPr>
          <p:nvPr/>
        </p:nvPicPr>
        <p:blipFill>
          <a:blip r:embed="rId6"/>
          <a:stretch>
            <a:fillRect/>
          </a:stretch>
        </p:blipFill>
        <p:spPr>
          <a:xfrm>
            <a:off x="8800995" y="4373277"/>
            <a:ext cx="1731414" cy="1694835"/>
          </a:xfrm>
          <a:prstGeom prst="rect">
            <a:avLst/>
          </a:prstGeom>
        </p:spPr>
      </p:pic>
      <p:pic>
        <p:nvPicPr>
          <p:cNvPr id="8" name="Picture 7">
            <a:extLst>
              <a:ext uri="{FF2B5EF4-FFF2-40B4-BE49-F238E27FC236}">
                <a16:creationId xmlns:a16="http://schemas.microsoft.com/office/drawing/2014/main" id="{6604AF89-4293-4FEE-BD35-EE06CF58AAB2}"/>
              </a:ext>
            </a:extLst>
          </p:cNvPr>
          <p:cNvPicPr>
            <a:picLocks noChangeAspect="1"/>
          </p:cNvPicPr>
          <p:nvPr/>
        </p:nvPicPr>
        <p:blipFill>
          <a:blip r:embed="rId4"/>
          <a:stretch>
            <a:fillRect/>
          </a:stretch>
        </p:blipFill>
        <p:spPr>
          <a:xfrm>
            <a:off x="7003215" y="4703832"/>
            <a:ext cx="1548461" cy="1174694"/>
          </a:xfrm>
          <a:prstGeom prst="rect">
            <a:avLst/>
          </a:prstGeom>
        </p:spPr>
      </p:pic>
    </p:spTree>
    <p:extLst>
      <p:ext uri="{BB962C8B-B14F-4D97-AF65-F5344CB8AC3E}">
        <p14:creationId xmlns:p14="http://schemas.microsoft.com/office/powerpoint/2010/main" val="3719073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7969B-A837-4C53-A8A8-35052E8D313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id="{BA1FCD2C-44FD-43F7-997B-08A07B3A9BC4}"/>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Ulrich, C. M., Taylor, C., Soeken, K., O’Donnell, P., Farrar, A., Danis, M., &amp; Grady, C. (2010). Everyday ethics: ethical issues and stress in nursing practice. </a:t>
            </a:r>
            <a:r>
              <a:rPr lang="en-US" i="1" dirty="0">
                <a:latin typeface="Times New Roman" panose="02020603050405020304" pitchFamily="18" charset="0"/>
                <a:cs typeface="Times New Roman" panose="02020603050405020304" pitchFamily="18" charset="0"/>
              </a:rPr>
              <a:t>Journal of advanced nursing</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66</a:t>
            </a:r>
            <a:r>
              <a:rPr lang="en-US" dirty="0">
                <a:latin typeface="Times New Roman" panose="02020603050405020304" pitchFamily="18" charset="0"/>
                <a:cs typeface="Times New Roman" panose="02020603050405020304" pitchFamily="18" charset="0"/>
              </a:rPr>
              <a:t>(11), 2510-2519.</a:t>
            </a:r>
          </a:p>
          <a:p>
            <a:r>
              <a:rPr lang="en-US" dirty="0">
                <a:latin typeface="Times New Roman" panose="02020603050405020304" pitchFamily="18" charset="0"/>
                <a:cs typeface="Times New Roman" panose="02020603050405020304" pitchFamily="18" charset="0"/>
              </a:rPr>
              <a:t>Austin, W. (2007). The ethics of everyday practice: Healthcare environments as moral communities. </a:t>
            </a:r>
            <a:r>
              <a:rPr lang="en-US" i="1" dirty="0">
                <a:latin typeface="Times New Roman" panose="02020603050405020304" pitchFamily="18" charset="0"/>
                <a:cs typeface="Times New Roman" panose="02020603050405020304" pitchFamily="18" charset="0"/>
              </a:rPr>
              <a:t>Advances in Nursing Science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30</a:t>
            </a:r>
            <a:r>
              <a:rPr lang="en-US" dirty="0">
                <a:latin typeface="Times New Roman" panose="02020603050405020304" pitchFamily="18" charset="0"/>
                <a:cs typeface="Times New Roman" panose="02020603050405020304" pitchFamily="18" charset="0"/>
              </a:rPr>
              <a:t>(1), 81-88.</a:t>
            </a:r>
          </a:p>
          <a:p>
            <a:r>
              <a:rPr lang="en-US" dirty="0">
                <a:latin typeface="Times New Roman" panose="02020603050405020304" pitchFamily="18" charset="0"/>
                <a:cs typeface="Times New Roman" panose="02020603050405020304" pitchFamily="18" charset="0"/>
              </a:rPr>
              <a:t>Varcoe, C., Doane, G., Pauly, B., Rodney, P., Storch, J. L., Mahoney, K., ... &amp; Starzomski, R. (2004). Ethical practice in nursing: working the in‐betweens. </a:t>
            </a:r>
            <a:r>
              <a:rPr lang="en-US" i="1" dirty="0">
                <a:latin typeface="Times New Roman" panose="02020603050405020304" pitchFamily="18" charset="0"/>
                <a:cs typeface="Times New Roman" panose="02020603050405020304" pitchFamily="18" charset="0"/>
              </a:rPr>
              <a:t>Journal of advanced nursing</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45</a:t>
            </a:r>
            <a:r>
              <a:rPr lang="en-US" dirty="0">
                <a:latin typeface="Times New Roman" panose="02020603050405020304" pitchFamily="18" charset="0"/>
                <a:cs typeface="Times New Roman" panose="02020603050405020304" pitchFamily="18" charset="0"/>
              </a:rPr>
              <a:t>(3), 316-325.</a:t>
            </a:r>
          </a:p>
        </p:txBody>
      </p:sp>
    </p:spTree>
    <p:extLst>
      <p:ext uri="{BB962C8B-B14F-4D97-AF65-F5344CB8AC3E}">
        <p14:creationId xmlns:p14="http://schemas.microsoft.com/office/powerpoint/2010/main" val="27336210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139</TotalTime>
  <Words>427</Words>
  <Application>Microsoft Office PowerPoint</Application>
  <PresentationFormat>Widescreen</PresentationFormat>
  <Paragraphs>42</Paragraphs>
  <Slides>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Times New Roman</vt:lpstr>
      <vt:lpstr>Trebuchet MS</vt:lpstr>
      <vt:lpstr>Wingdings</vt:lpstr>
      <vt:lpstr>Wingdings 3</vt:lpstr>
      <vt:lpstr>Facet</vt:lpstr>
      <vt:lpstr>PowerPoint Presentation</vt:lpstr>
      <vt:lpstr>Ethical Concern</vt:lpstr>
      <vt:lpstr>Introduction: </vt:lpstr>
      <vt:lpstr>Principles of Ethics.</vt:lpstr>
      <vt:lpstr>Keeping the Patient’s information anonymous</vt:lpstr>
      <vt:lpstr>Values of Unethical Healthcare Research</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Concern</dc:title>
  <dc:creator>Pavilion</dc:creator>
  <cp:lastModifiedBy>Pavilion</cp:lastModifiedBy>
  <cp:revision>8</cp:revision>
  <dcterms:created xsi:type="dcterms:W3CDTF">2019-03-22T14:53:58Z</dcterms:created>
  <dcterms:modified xsi:type="dcterms:W3CDTF">2019-03-22T17:13:39Z</dcterms:modified>
</cp:coreProperties>
</file>